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8" r:id="rId8"/>
    <p:sldId id="260" r:id="rId9"/>
    <p:sldId id="263" r:id="rId10"/>
    <p:sldId id="264" r:id="rId11"/>
    <p:sldId id="265" r:id="rId12"/>
    <p:sldId id="267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0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522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259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648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4074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66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5/31/2017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845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5/31/2017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261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938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411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057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384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735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866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5/31/2017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66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5/31/2017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380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5/31/2017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182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07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4798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angularjs.org/" TargetMode="External"/><Relationship Id="rId7" Type="http://schemas.openxmlformats.org/officeDocument/2006/relationships/hyperlink" Target="https://www.typescriptlang.org/" TargetMode="External"/><Relationship Id="rId2" Type="http://schemas.openxmlformats.org/officeDocument/2006/relationships/hyperlink" Target="https://angular.io/docs/ts/lates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gghead.io/courses/introduction-to-reactive-programming" TargetMode="External"/><Relationship Id="rId5" Type="http://schemas.openxmlformats.org/officeDocument/2006/relationships/hyperlink" Target="https://egghead.io/technologies/angular2" TargetMode="External"/><Relationship Id="rId4" Type="http://schemas.openxmlformats.org/officeDocument/2006/relationships/hyperlink" Target="https://www.codeschool.com/courses/accelerating-through-angula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38970B-F8B7-415E-96FB-DCB645011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493060"/>
            <a:ext cx="8825658" cy="2411505"/>
          </a:xfrm>
        </p:spPr>
        <p:txBody>
          <a:bodyPr/>
          <a:lstStyle/>
          <a:p>
            <a:r>
              <a:rPr lang="en-US" dirty="0"/>
              <a:t>Learning About Angular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F315B75-7547-4A00-A107-9585F540C9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3442447"/>
            <a:ext cx="9233647" cy="2743199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To see the main Demo example: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open a command prompt and run: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	</a:t>
            </a:r>
            <a:r>
              <a:rPr lang="en-US" b="1" dirty="0" err="1" smtClean="0">
                <a:solidFill>
                  <a:schemeClr val="tx1"/>
                </a:solidFill>
              </a:rPr>
              <a:t>Git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clone https://</a:t>
            </a:r>
            <a:r>
              <a:rPr lang="en-US" b="1" dirty="0" smtClean="0">
                <a:solidFill>
                  <a:schemeClr val="tx1"/>
                </a:solidFill>
              </a:rPr>
              <a:t>github.com/johnpapa/angular-tour-of-heroes.git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Then cd into the cloned folder and run: </a:t>
            </a:r>
          </a:p>
          <a:p>
            <a:r>
              <a:rPr lang="en-US" b="1" dirty="0">
                <a:solidFill>
                  <a:schemeClr val="tx1"/>
                </a:solidFill>
              </a:rPr>
              <a:t>	</a:t>
            </a:r>
            <a:r>
              <a:rPr lang="en-US" b="1" dirty="0" err="1" smtClean="0">
                <a:solidFill>
                  <a:schemeClr val="tx1"/>
                </a:solidFill>
              </a:rPr>
              <a:t>npm</a:t>
            </a:r>
            <a:r>
              <a:rPr lang="en-US" b="1" dirty="0" smtClean="0">
                <a:solidFill>
                  <a:schemeClr val="tx1"/>
                </a:solidFill>
              </a:rPr>
              <a:t> install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When everything is installed, run: </a:t>
            </a:r>
          </a:p>
          <a:p>
            <a:r>
              <a:rPr lang="en-US" b="1" dirty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NPM start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Then you can see the project at </a:t>
            </a:r>
            <a:r>
              <a:rPr lang="en-US" b="1" dirty="0" smtClean="0">
                <a:solidFill>
                  <a:schemeClr val="tx1"/>
                </a:solidFill>
              </a:rPr>
              <a:t>localhost:4200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85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MORE Angular Goodies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Decorators, </a:t>
            </a:r>
          </a:p>
          <a:p>
            <a:pPr lvl="1"/>
            <a:r>
              <a:rPr lang="en-US" dirty="0" smtClean="0"/>
              <a:t>constructors, </a:t>
            </a:r>
          </a:p>
          <a:p>
            <a:pPr lvl="2"/>
            <a:r>
              <a:rPr lang="en-US" dirty="0" smtClean="0"/>
              <a:t>dependency injectors, </a:t>
            </a:r>
          </a:p>
          <a:p>
            <a:pPr lvl="3"/>
            <a:r>
              <a:rPr lang="en-US" dirty="0" smtClean="0"/>
              <a:t>modules, </a:t>
            </a:r>
          </a:p>
          <a:p>
            <a:pPr lvl="4"/>
            <a:r>
              <a:rPr lang="en-US" dirty="0" smtClean="0"/>
              <a:t>services </a:t>
            </a:r>
          </a:p>
          <a:p>
            <a:pPr lvl="5"/>
            <a:r>
              <a:rPr lang="en-US" dirty="0" smtClean="0"/>
              <a:t>and MORE…</a:t>
            </a:r>
            <a:endParaRPr lang="en-US" dirty="0"/>
          </a:p>
          <a:p>
            <a:r>
              <a:rPr lang="en-US" dirty="0" smtClean="0"/>
              <a:t>But it’s easier to see some of those in an actual project (in a minute).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19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Combines easily with </a:t>
            </a:r>
            <a:r>
              <a:rPr lang="en-US" dirty="0" err="1" smtClean="0"/>
              <a:t>TypeScript</a:t>
            </a:r>
            <a:r>
              <a:rPr lang="en-US" dirty="0" smtClean="0"/>
              <a:t> and </a:t>
            </a:r>
            <a:r>
              <a:rPr lang="en-US" dirty="0" err="1" smtClean="0"/>
              <a:t>RxJs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 you </a:t>
            </a:r>
            <a:r>
              <a:rPr lang="en-US" dirty="0"/>
              <a:t>can </a:t>
            </a:r>
            <a:r>
              <a:rPr lang="en-US" dirty="0" smtClean="0"/>
              <a:t>make and export custom </a:t>
            </a:r>
            <a:r>
              <a:rPr lang="en-US" dirty="0"/>
              <a:t>classes, like Book or Book[]. </a:t>
            </a:r>
            <a:endParaRPr lang="en-US" dirty="0" smtClean="0"/>
          </a:p>
          <a:p>
            <a:pPr lvl="1"/>
            <a:r>
              <a:rPr lang="en-US" dirty="0" err="1" smtClean="0"/>
              <a:t>Book.title</a:t>
            </a:r>
            <a:endParaRPr lang="en-US" dirty="0" smtClean="0"/>
          </a:p>
          <a:p>
            <a:pPr lvl="1"/>
            <a:r>
              <a:rPr lang="en-US" dirty="0" err="1" smtClean="0"/>
              <a:t>Book.wordcount</a:t>
            </a:r>
            <a:endParaRPr lang="en-US" dirty="0" smtClean="0"/>
          </a:p>
          <a:p>
            <a:pPr lvl="1"/>
            <a:r>
              <a:rPr lang="en-US" dirty="0" err="1" smtClean="0"/>
              <a:t>Book.price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You can also use things like </a:t>
            </a:r>
          </a:p>
          <a:p>
            <a:pPr marL="457200" lvl="1" indent="0">
              <a:buNone/>
            </a:pPr>
            <a:r>
              <a:rPr lang="en-US" dirty="0" smtClean="0"/>
              <a:t>	Observables, </a:t>
            </a:r>
          </a:p>
          <a:p>
            <a:pPr marL="914400" lvl="2" indent="0">
              <a:buNone/>
            </a:pPr>
            <a:r>
              <a:rPr lang="en-US" dirty="0" smtClean="0"/>
              <a:t>	Subscriptions, </a:t>
            </a:r>
          </a:p>
          <a:p>
            <a:pPr marL="1371600" lvl="3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Flatmap</a:t>
            </a:r>
            <a:r>
              <a:rPr lang="en-US" dirty="0"/>
              <a:t> </a:t>
            </a:r>
            <a:r>
              <a:rPr lang="en-US" dirty="0" smtClean="0"/>
              <a:t>and Map, </a:t>
            </a:r>
          </a:p>
          <a:p>
            <a:pPr marL="2277400" lvl="5" indent="0">
              <a:buNone/>
            </a:pPr>
            <a:r>
              <a:rPr lang="en-US" dirty="0" smtClean="0"/>
              <a:t>	let and </a:t>
            </a:r>
            <a:r>
              <a:rPr lang="en-US" dirty="0" err="1" smtClean="0"/>
              <a:t>const</a:t>
            </a:r>
            <a:r>
              <a:rPr lang="en-US" dirty="0" smtClean="0"/>
              <a:t>, </a:t>
            </a:r>
          </a:p>
          <a:p>
            <a:pPr marL="2743200" lvl="6" indent="0">
              <a:buNone/>
            </a:pPr>
            <a:r>
              <a:rPr lang="en-US" dirty="0" smtClean="0"/>
              <a:t>and ALL THE FUN JAVASCRIPT THINGS!</a:t>
            </a:r>
          </a:p>
          <a:p>
            <a:pPr lvl="1"/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2047" y="3586383"/>
            <a:ext cx="4242267" cy="318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8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don’t get intimidated!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There’s always a lot to learn, and you have to start somewhere.</a:t>
            </a:r>
          </a:p>
          <a:p>
            <a:r>
              <a:rPr lang="en-US" dirty="0" smtClean="0"/>
              <a:t>Angular is really in demand right now, so even knowing a little is a good start.</a:t>
            </a:r>
          </a:p>
          <a:p>
            <a:r>
              <a:rPr lang="en-US" dirty="0" smtClean="0"/>
              <a:t>Frontend changes all the time, so you’re not that far behind “experienced” developers if you challenge yourself to keep learning.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Let’s look at a project! (this is the example project from the Angular website)</a:t>
            </a:r>
          </a:p>
        </p:txBody>
      </p:sp>
    </p:spTree>
    <p:extLst>
      <p:ext uri="{BB962C8B-B14F-4D97-AF65-F5344CB8AC3E}">
        <p14:creationId xmlns:p14="http://schemas.microsoft.com/office/powerpoint/2010/main" val="143503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to learn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89529"/>
            <a:ext cx="8946541" cy="5100918"/>
          </a:xfrm>
        </p:spPr>
        <p:txBody>
          <a:bodyPr>
            <a:normAutofit/>
          </a:bodyPr>
          <a:lstStyle/>
          <a:p>
            <a:r>
              <a:rPr lang="en-US" dirty="0"/>
              <a:t>Angular docs: </a:t>
            </a:r>
            <a:endParaRPr lang="en-US" dirty="0" smtClean="0"/>
          </a:p>
          <a:p>
            <a:pPr lvl="1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://angular.io/docs/ts/latest</a:t>
            </a:r>
            <a:r>
              <a:rPr lang="en-US" dirty="0" smtClean="0">
                <a:hlinkClick r:id="rId2"/>
              </a:rPr>
              <a:t>/</a:t>
            </a:r>
            <a:endParaRPr lang="en-US" dirty="0"/>
          </a:p>
          <a:p>
            <a:r>
              <a:rPr lang="en-US" dirty="0"/>
              <a:t>Angular blog: 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://blog.angularjs.org</a:t>
            </a:r>
            <a:r>
              <a:rPr lang="en-US" dirty="0" smtClean="0">
                <a:hlinkClick r:id="rId3"/>
              </a:rPr>
              <a:t>/</a:t>
            </a:r>
            <a:endParaRPr lang="en-US" dirty="0"/>
          </a:p>
          <a:p>
            <a:r>
              <a:rPr lang="en-US" dirty="0" err="1"/>
              <a:t>Codeschool’s</a:t>
            </a:r>
            <a:r>
              <a:rPr lang="en-US" dirty="0"/>
              <a:t> </a:t>
            </a:r>
            <a:r>
              <a:rPr lang="en-US" dirty="0" smtClean="0"/>
              <a:t>course:</a:t>
            </a:r>
          </a:p>
          <a:p>
            <a:pPr lvl="1"/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www.codeschool.com/courses/accelerating-through-angular</a:t>
            </a:r>
            <a:endParaRPr lang="en-US" dirty="0" smtClean="0"/>
          </a:p>
          <a:p>
            <a:r>
              <a:rPr lang="en-US" dirty="0" smtClean="0"/>
              <a:t>Egghead’s </a:t>
            </a:r>
            <a:r>
              <a:rPr lang="en-US" dirty="0"/>
              <a:t>courses: 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egghead.io/technologies/angular2</a:t>
            </a:r>
            <a:endParaRPr lang="en-US" dirty="0" smtClean="0"/>
          </a:p>
          <a:p>
            <a:pPr lvl="1"/>
            <a:r>
              <a:rPr lang="en-US" dirty="0" smtClean="0">
                <a:hlinkClick r:id="rId6"/>
              </a:rPr>
              <a:t>https</a:t>
            </a:r>
            <a:r>
              <a:rPr lang="en-US" dirty="0">
                <a:hlinkClick r:id="rId6"/>
              </a:rPr>
              <a:t>://</a:t>
            </a:r>
            <a:r>
              <a:rPr lang="en-US" dirty="0" smtClean="0">
                <a:hlinkClick r:id="rId6"/>
              </a:rPr>
              <a:t>egghead.io/courses/introduction-to-reactive-programming</a:t>
            </a:r>
            <a:endParaRPr lang="en-US" dirty="0" smtClean="0"/>
          </a:p>
          <a:p>
            <a:r>
              <a:rPr lang="en-US" dirty="0" err="1" smtClean="0"/>
              <a:t>TypeScript</a:t>
            </a:r>
            <a:r>
              <a:rPr lang="en-US" dirty="0" smtClean="0"/>
              <a:t> site:</a:t>
            </a:r>
          </a:p>
          <a:p>
            <a:pPr lvl="1"/>
            <a:r>
              <a:rPr lang="en-US" dirty="0">
                <a:hlinkClick r:id="rId7"/>
              </a:rPr>
              <a:t>https://www.typescriptlang.org</a:t>
            </a:r>
            <a:r>
              <a:rPr lang="en-US" dirty="0" smtClean="0">
                <a:hlinkClick r:id="rId7"/>
              </a:rPr>
              <a:t>/</a:t>
            </a:r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54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10829B-CAB2-4282-B46A-65FADC12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B051B8-7C98-43BA-91B9-5A0B9BBFA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I’m Kristen</a:t>
            </a:r>
          </a:p>
          <a:p>
            <a:r>
              <a:rPr lang="en-US" dirty="0"/>
              <a:t>I work at Microsoft, on the Xbox Live </a:t>
            </a:r>
            <a:r>
              <a:rPr lang="en-US" dirty="0" smtClean="0"/>
              <a:t>team</a:t>
            </a:r>
            <a:endParaRPr lang="en-US" dirty="0"/>
          </a:p>
          <a:p>
            <a:r>
              <a:rPr lang="en-US" dirty="0"/>
              <a:t>My main (current) project is a mobile-first web app that charts Xbox Live Performance</a:t>
            </a:r>
          </a:p>
          <a:p>
            <a:pPr lvl="1"/>
            <a:r>
              <a:rPr lang="en-US" dirty="0"/>
              <a:t>Technologies used include: C# (</a:t>
            </a:r>
            <a:r>
              <a:rPr lang="en-US" dirty="0" err="1"/>
              <a:t>.Net</a:t>
            </a:r>
            <a:r>
              <a:rPr lang="en-US" dirty="0"/>
              <a:t> Core 2.0), Elasticsearch, TypeScript, Angular, D3.js</a:t>
            </a:r>
          </a:p>
          <a:p>
            <a:r>
              <a:rPr lang="en-US" dirty="0"/>
              <a:t>Contact info:</a:t>
            </a:r>
          </a:p>
          <a:p>
            <a:pPr lvl="1"/>
            <a:r>
              <a:rPr lang="en-US" dirty="0"/>
              <a:t>Twitter: @</a:t>
            </a:r>
            <a:r>
              <a:rPr lang="en-US" dirty="0" err="1"/>
              <a:t>kristenmthayer</a:t>
            </a:r>
            <a:endParaRPr lang="en-US" dirty="0"/>
          </a:p>
          <a:p>
            <a:pPr lvl="1"/>
            <a:r>
              <a:rPr lang="en-US" dirty="0"/>
              <a:t>Email: kristenmthayer@gmail.com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21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AEDCAA-2591-4BA5-B9B3-9E27CAAF2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Notes About </a:t>
            </a:r>
            <a:r>
              <a:rPr lang="en-US" dirty="0" smtClean="0"/>
              <a:t>Angular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828D79-EE89-4933-81BD-0860C644C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Angular 2.0 and above are now called “Angular” (“not Angular 2/4”), any 1.0 version is “AngularJS”. They are really, really different. If you have the choice, pick the newest version.</a:t>
            </a:r>
          </a:p>
          <a:p>
            <a:r>
              <a:rPr lang="en-US" dirty="0"/>
              <a:t>Most Angular apps are written in TypeScript, which compiles into JavaScript. TypeScript is similar to strongly typed languages.</a:t>
            </a:r>
          </a:p>
          <a:p>
            <a:r>
              <a:rPr lang="en-US" dirty="0"/>
              <a:t>Angular relies on </a:t>
            </a:r>
            <a:r>
              <a:rPr lang="en-US" dirty="0" err="1"/>
              <a:t>webpack</a:t>
            </a:r>
            <a:r>
              <a:rPr lang="en-US" dirty="0"/>
              <a:t>, which I won’t be covering.</a:t>
            </a:r>
          </a:p>
          <a:p>
            <a:r>
              <a:rPr lang="en-US" dirty="0"/>
              <a:t>Angular projects can be generated and managed with the Angular CLI, which I won’t be covering.</a:t>
            </a:r>
          </a:p>
          <a:p>
            <a:endParaRPr lang="en-US" dirty="0"/>
          </a:p>
          <a:p>
            <a:r>
              <a:rPr lang="en-US" dirty="0"/>
              <a:t>This is just a high level overview of what Angular can be used for.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41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DD08FA-3BC2-4091-ABF6-FC5CDF96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Angular?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1D67A9-1068-45C0-A7A2-779B25756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Imagine that you want to build a bookshelf…</a:t>
            </a:r>
          </a:p>
          <a:p>
            <a:r>
              <a:rPr lang="en-US" dirty="0"/>
              <a:t>Or a set of bookshelves…</a:t>
            </a:r>
          </a:p>
          <a:p>
            <a:r>
              <a:rPr lang="en-US" dirty="0"/>
              <a:t>Or a set of sturdy bookshelves 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(“</a:t>
            </a:r>
            <a:r>
              <a:rPr lang="en-US" dirty="0"/>
              <a:t>sturdy” means my two-year-old can climb on them)</a:t>
            </a:r>
          </a:p>
          <a:p>
            <a:r>
              <a:rPr lang="en-US" dirty="0"/>
              <a:t>Or several sets of sturdy bookshelves, for your friends</a:t>
            </a:r>
          </a:p>
          <a:p>
            <a:r>
              <a:rPr lang="en-US" dirty="0"/>
              <a:t>Or several sets of sturdy bookshelves, to sell</a:t>
            </a:r>
          </a:p>
          <a:p>
            <a:r>
              <a:rPr lang="en-US" dirty="0"/>
              <a:t>Or mass produce lots of sturdy bookshelves, for IKEA</a:t>
            </a:r>
          </a:p>
          <a:p>
            <a:endParaRPr lang="en-US" dirty="0"/>
          </a:p>
          <a:p>
            <a:r>
              <a:rPr lang="en-US" dirty="0"/>
              <a:t>Mistakes that you make in a single handmade bookshelf get more serious as you scale to mass production.</a:t>
            </a:r>
          </a:p>
          <a:p>
            <a:r>
              <a:rPr lang="en-US" dirty="0"/>
              <a:t>Upfront investment in producing a good bookshelf also pays off as you get to mass production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6743" y="1274250"/>
            <a:ext cx="1874469" cy="337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46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in Angular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Components are the building blocks of your application. Imagine building a site like Amazon.com: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983" y="2823210"/>
            <a:ext cx="5877198" cy="369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6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30941" y="349624"/>
            <a:ext cx="9825318" cy="60870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74376" y="537882"/>
            <a:ext cx="9457765" cy="1165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92306" y="1853248"/>
            <a:ext cx="9457765" cy="28931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92306" y="2292519"/>
            <a:ext cx="1519518" cy="39558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28103" y="2292519"/>
            <a:ext cx="1519518" cy="39558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935941" y="2292520"/>
            <a:ext cx="5983524" cy="39558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55057" y="1902964"/>
            <a:ext cx="1138519" cy="20129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482570" y="1897669"/>
            <a:ext cx="1138519" cy="20129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447365" y="1902963"/>
            <a:ext cx="1138519" cy="1839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382000" y="1897259"/>
            <a:ext cx="976371" cy="18969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15662" y="1897257"/>
            <a:ext cx="1138519" cy="20129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943175" y="1894218"/>
            <a:ext cx="1138519" cy="20129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154066" y="1902963"/>
            <a:ext cx="1000422" cy="1839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247038" y="1902963"/>
            <a:ext cx="1070775" cy="19254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1396042" y="4964818"/>
            <a:ext cx="1138519" cy="463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396043" y="5578491"/>
            <a:ext cx="1138519" cy="463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407249" y="4375593"/>
            <a:ext cx="1138519" cy="463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409906" y="3777401"/>
            <a:ext cx="1138519" cy="463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407249" y="3158024"/>
            <a:ext cx="1138519" cy="463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407249" y="2457144"/>
            <a:ext cx="1138519" cy="5892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9296398" y="4964818"/>
            <a:ext cx="1138519" cy="463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296399" y="5578491"/>
            <a:ext cx="1138519" cy="463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9307605" y="4375593"/>
            <a:ext cx="1138519" cy="463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9310262" y="3777401"/>
            <a:ext cx="1138519" cy="463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9307605" y="3158024"/>
            <a:ext cx="1138519" cy="463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9307605" y="2457144"/>
            <a:ext cx="1138519" cy="5892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051829" y="2457144"/>
            <a:ext cx="5719745" cy="118904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051829" y="3747241"/>
            <a:ext cx="5719745" cy="121757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061315" y="5056094"/>
            <a:ext cx="5719745" cy="119230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173506" y="2590800"/>
            <a:ext cx="1066800" cy="9146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356193" y="2584980"/>
            <a:ext cx="4235879" cy="2128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356194" y="2889078"/>
            <a:ext cx="4235878" cy="6281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173506" y="3885016"/>
            <a:ext cx="1066800" cy="9146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356193" y="3879196"/>
            <a:ext cx="4235879" cy="2128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356194" y="4183294"/>
            <a:ext cx="4235878" cy="6281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210680" y="5165415"/>
            <a:ext cx="1066800" cy="9146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393367" y="5159595"/>
            <a:ext cx="4235879" cy="2128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393368" y="5463693"/>
            <a:ext cx="4235878" cy="6281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70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components have a .</a:t>
            </a:r>
            <a:r>
              <a:rPr lang="en-US" dirty="0" err="1" smtClean="0"/>
              <a:t>ts</a:t>
            </a:r>
            <a:r>
              <a:rPr lang="en-US" dirty="0" smtClean="0"/>
              <a:t> file (</a:t>
            </a:r>
            <a:r>
              <a:rPr lang="en-US" dirty="0" err="1" smtClean="0"/>
              <a:t>TypeScript</a:t>
            </a:r>
            <a:r>
              <a:rPr lang="en-US" dirty="0" smtClean="0"/>
              <a:t>), a .</a:t>
            </a:r>
            <a:r>
              <a:rPr lang="en-US" dirty="0" err="1" smtClean="0"/>
              <a:t>css</a:t>
            </a:r>
            <a:r>
              <a:rPr lang="en-US" dirty="0" smtClean="0"/>
              <a:t> file, and a .html file. These are grouped together in the app structure.</a:t>
            </a:r>
          </a:p>
          <a:p>
            <a:r>
              <a:rPr lang="en-US" dirty="0" smtClean="0"/>
              <a:t>Each component attaches to the main app using custom selector tags:</a:t>
            </a:r>
          </a:p>
          <a:p>
            <a:pPr marL="457200" lvl="1" indent="0">
              <a:buNone/>
            </a:pPr>
            <a:r>
              <a:rPr lang="en-US" dirty="0"/>
              <a:t>	 &lt;my-component&gt;&lt;/my-component&gt;</a:t>
            </a:r>
            <a:endParaRPr lang="en-US" dirty="0" smtClean="0"/>
          </a:p>
          <a:p>
            <a:r>
              <a:rPr lang="en-US" dirty="0" smtClean="0"/>
              <a:t>Services that get data for components are usually .</a:t>
            </a:r>
            <a:r>
              <a:rPr lang="en-US" dirty="0" err="1" smtClean="0"/>
              <a:t>service.ts</a:t>
            </a:r>
            <a:r>
              <a:rPr lang="en-US" dirty="0" smtClean="0"/>
              <a:t> files.		</a:t>
            </a:r>
          </a:p>
        </p:txBody>
      </p:sp>
    </p:spTree>
    <p:extLst>
      <p:ext uri="{BB962C8B-B14F-4D97-AF65-F5344CB8AC3E}">
        <p14:creationId xmlns:p14="http://schemas.microsoft.com/office/powerpoint/2010/main" val="115120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49E7FE-088A-4BCF-ABED-07E8DE1DA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Flow in Angular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039B47-668B-4646-93E5-93F55796C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308847"/>
            <a:ext cx="8946541" cy="52802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Angular has two-way data binding.</a:t>
            </a:r>
          </a:p>
          <a:p>
            <a:r>
              <a:rPr lang="en-US" dirty="0"/>
              <a:t>() markers send data from html to </a:t>
            </a:r>
            <a:r>
              <a:rPr lang="en-US" dirty="0" err="1"/>
              <a:t>js</a:t>
            </a:r>
            <a:r>
              <a:rPr lang="en-US" dirty="0"/>
              <a:t>/</a:t>
            </a:r>
            <a:r>
              <a:rPr lang="en-US" dirty="0" err="1"/>
              <a:t>ts</a:t>
            </a:r>
            <a:endParaRPr lang="en-US" dirty="0"/>
          </a:p>
          <a:p>
            <a:pPr lvl="1"/>
            <a:r>
              <a:rPr lang="en-US" dirty="0"/>
              <a:t>For example, in html:</a:t>
            </a:r>
          </a:p>
          <a:p>
            <a:pPr marL="457200" lvl="1" indent="0">
              <a:buNone/>
            </a:pPr>
            <a:r>
              <a:rPr lang="en-US" dirty="0"/>
              <a:t>	&lt;</a:t>
            </a:r>
            <a:r>
              <a:rPr lang="en-US" dirty="0" err="1"/>
              <a:t>myComponent</a:t>
            </a:r>
            <a:r>
              <a:rPr lang="en-US" dirty="0"/>
              <a:t>&gt;</a:t>
            </a:r>
          </a:p>
          <a:p>
            <a:pPr marL="914400" lvl="2" indent="0">
              <a:buNone/>
            </a:pPr>
            <a:r>
              <a:rPr lang="en-US" dirty="0"/>
              <a:t>	&lt;div (click)=“</a:t>
            </a:r>
            <a:r>
              <a:rPr lang="en-US" dirty="0" err="1"/>
              <a:t>myClickFunction</a:t>
            </a:r>
            <a:r>
              <a:rPr lang="en-US" dirty="0"/>
              <a:t>($event)”&gt;Click Here!</a:t>
            </a:r>
          </a:p>
          <a:p>
            <a:pPr marL="914400" lvl="2" indent="0">
              <a:buNone/>
            </a:pPr>
            <a:r>
              <a:rPr lang="en-US" dirty="0"/>
              <a:t>	&lt;/div&gt;</a:t>
            </a:r>
          </a:p>
          <a:p>
            <a:pPr marL="457200" lvl="1" indent="0">
              <a:buNone/>
            </a:pPr>
            <a:r>
              <a:rPr lang="en-US" dirty="0"/>
              <a:t>	&lt;/</a:t>
            </a:r>
            <a:r>
              <a:rPr lang="en-US" dirty="0" err="1"/>
              <a:t>myComponent</a:t>
            </a:r>
            <a:r>
              <a:rPr lang="en-US" dirty="0"/>
              <a:t>&gt;</a:t>
            </a:r>
          </a:p>
          <a:p>
            <a:r>
              <a:rPr lang="en-US" dirty="0"/>
              <a:t>[] markers send data from </a:t>
            </a:r>
            <a:r>
              <a:rPr lang="en-US" dirty="0" err="1"/>
              <a:t>js</a:t>
            </a:r>
            <a:r>
              <a:rPr lang="en-US" dirty="0"/>
              <a:t>/</a:t>
            </a:r>
            <a:r>
              <a:rPr lang="en-US" dirty="0" err="1"/>
              <a:t>ts</a:t>
            </a:r>
            <a:r>
              <a:rPr lang="en-US" dirty="0"/>
              <a:t> to </a:t>
            </a:r>
            <a:r>
              <a:rPr lang="en-US" dirty="0" smtClean="0"/>
              <a:t>html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&lt;</a:t>
            </a:r>
            <a:r>
              <a:rPr lang="en-US" dirty="0" err="1" smtClean="0"/>
              <a:t>myComponent</a:t>
            </a:r>
            <a:r>
              <a:rPr lang="en-US" dirty="0" smtClean="0"/>
              <a:t> [class]=“</a:t>
            </a:r>
            <a:r>
              <a:rPr lang="en-US" dirty="0" err="1" smtClean="0"/>
              <a:t>specialClass</a:t>
            </a:r>
            <a:r>
              <a:rPr lang="en-US" dirty="0" smtClean="0"/>
              <a:t>”&gt;&lt;/</a:t>
            </a:r>
            <a:r>
              <a:rPr lang="en-US" dirty="0" err="1" smtClean="0"/>
              <a:t>myComponent</a:t>
            </a:r>
            <a:r>
              <a:rPr lang="en-US" dirty="0" smtClean="0"/>
              <a:t>&gt;</a:t>
            </a:r>
            <a:endParaRPr lang="en-US" dirty="0"/>
          </a:p>
          <a:p>
            <a:r>
              <a:rPr lang="en-US" dirty="0"/>
              <a:t>[()] markers (“banana in a box”) are </a:t>
            </a:r>
            <a:r>
              <a:rPr lang="en-US" dirty="0" smtClean="0"/>
              <a:t>two-way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/>
              <a:t>&lt;div&gt;</a:t>
            </a:r>
          </a:p>
          <a:p>
            <a:pPr marL="0" indent="0">
              <a:buNone/>
            </a:pPr>
            <a:r>
              <a:rPr lang="en-US" dirty="0" smtClean="0"/>
              <a:t>			&lt;</a:t>
            </a:r>
            <a:r>
              <a:rPr lang="en-US" dirty="0"/>
              <a:t>label&gt;name: &lt;/label&gt;</a:t>
            </a:r>
          </a:p>
          <a:p>
            <a:pPr marL="0" indent="0">
              <a:buNone/>
            </a:pPr>
            <a:r>
              <a:rPr lang="en-US" dirty="0" smtClean="0"/>
              <a:t>			&lt;</a:t>
            </a:r>
            <a:r>
              <a:rPr lang="en-US" dirty="0"/>
              <a:t>input [(</a:t>
            </a:r>
            <a:r>
              <a:rPr lang="en-US" dirty="0" err="1"/>
              <a:t>ngModel</a:t>
            </a:r>
            <a:r>
              <a:rPr lang="en-US" dirty="0"/>
              <a:t>)]="hero.name" placeholder="name" /&gt;</a:t>
            </a:r>
          </a:p>
          <a:p>
            <a:pPr marL="0" indent="0">
              <a:buNone/>
            </a:pPr>
            <a:r>
              <a:rPr lang="en-US" dirty="0" smtClean="0"/>
              <a:t>		&lt;/</a:t>
            </a:r>
            <a:r>
              <a:rPr lang="en-US" dirty="0"/>
              <a:t>div&gt;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70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Angular Goodies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210236"/>
            <a:ext cx="8946541" cy="544157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Directives</a:t>
            </a:r>
            <a:r>
              <a:rPr lang="en-US" dirty="0"/>
              <a:t>: </a:t>
            </a:r>
            <a:endParaRPr lang="en-US" dirty="0" smtClean="0"/>
          </a:p>
          <a:p>
            <a:r>
              <a:rPr lang="en-US" dirty="0" smtClean="0"/>
              <a:t>*</a:t>
            </a:r>
            <a:r>
              <a:rPr lang="en-US" dirty="0" err="1" smtClean="0"/>
              <a:t>ngIf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r>
              <a:rPr lang="en-US" dirty="0" smtClean="0"/>
              <a:t>	&lt;</a:t>
            </a:r>
            <a:r>
              <a:rPr lang="en-US" dirty="0"/>
              <a:t>div *</a:t>
            </a:r>
            <a:r>
              <a:rPr lang="en-US" dirty="0" err="1"/>
              <a:t>ngIf</a:t>
            </a:r>
            <a:r>
              <a:rPr lang="en-US" dirty="0"/>
              <a:t>="hero"&gt;</a:t>
            </a:r>
          </a:p>
          <a:p>
            <a:pPr marL="457200" lvl="1" indent="0">
              <a:buNone/>
            </a:pPr>
            <a:r>
              <a:rPr lang="en-US" dirty="0" smtClean="0"/>
              <a:t>		&lt;</a:t>
            </a:r>
            <a:r>
              <a:rPr lang="en-US" dirty="0"/>
              <a:t>h2&gt;{{hero.name}} details!&lt;/h2&gt;</a:t>
            </a:r>
          </a:p>
          <a:p>
            <a:pPr marL="457200" lvl="1" indent="0">
              <a:buNone/>
            </a:pPr>
            <a:r>
              <a:rPr lang="en-US" dirty="0" smtClean="0"/>
              <a:t>	&lt;/div</a:t>
            </a:r>
            <a:r>
              <a:rPr lang="en-US" dirty="0"/>
              <a:t>&gt;</a:t>
            </a:r>
          </a:p>
          <a:p>
            <a:r>
              <a:rPr lang="en-US" dirty="0"/>
              <a:t>*</a:t>
            </a:r>
            <a:r>
              <a:rPr lang="en-US" dirty="0" err="1" smtClean="0"/>
              <a:t>ngFor</a:t>
            </a:r>
            <a:r>
              <a:rPr lang="en-US" dirty="0" smtClean="0"/>
              <a:t>: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	&lt;</a:t>
            </a:r>
            <a:r>
              <a:rPr lang="en-US" dirty="0"/>
              <a:t>div *</a:t>
            </a:r>
            <a:r>
              <a:rPr lang="en-US" dirty="0" err="1" smtClean="0"/>
              <a:t>ngFor</a:t>
            </a:r>
            <a:r>
              <a:rPr lang="en-US" dirty="0" smtClean="0"/>
              <a:t>=“let hero in heroes"&gt;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		&lt;h2&gt;{{hero.name}} details!&lt;/h2&gt;</a:t>
            </a:r>
          </a:p>
          <a:p>
            <a:pPr marL="457200" lvl="1" indent="0">
              <a:buNone/>
            </a:pPr>
            <a:r>
              <a:rPr lang="en-US" dirty="0"/>
              <a:t>	&lt;/div</a:t>
            </a:r>
            <a:r>
              <a:rPr lang="en-US" dirty="0" smtClean="0"/>
              <a:t>&gt;</a:t>
            </a:r>
            <a:endParaRPr lang="en-US" dirty="0"/>
          </a:p>
          <a:p>
            <a:r>
              <a:rPr lang="en-US" dirty="0" smtClean="0"/>
              <a:t>{{}} for interpolation</a:t>
            </a:r>
          </a:p>
          <a:p>
            <a:r>
              <a:rPr lang="en-US" dirty="0" err="1" smtClean="0"/>
              <a:t>Backticks</a:t>
            </a:r>
            <a:r>
              <a:rPr lang="en-US" dirty="0" smtClean="0"/>
              <a:t> </a:t>
            </a:r>
            <a:r>
              <a:rPr lang="en-US" dirty="0"/>
              <a:t>on </a:t>
            </a:r>
            <a:r>
              <a:rPr lang="en-US" dirty="0" smtClean="0"/>
              <a:t>templates:</a:t>
            </a:r>
          </a:p>
          <a:p>
            <a:pPr lvl="1"/>
            <a:r>
              <a:rPr lang="en-US" dirty="0"/>
              <a:t>template: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`&lt;</a:t>
            </a:r>
            <a:r>
              <a:rPr lang="en-US" dirty="0"/>
              <a:t>h1&gt;{{title}}&lt;/h1&gt;</a:t>
            </a:r>
          </a:p>
          <a:p>
            <a:pPr marL="857250" lvl="2" indent="0">
              <a:buNone/>
            </a:pPr>
            <a:r>
              <a:rPr lang="en-US" dirty="0"/>
              <a:t>&lt;div class="header-bar"&gt;&lt;/div</a:t>
            </a:r>
            <a:r>
              <a:rPr lang="en-US" dirty="0" smtClean="0"/>
              <a:t>&gt;`</a:t>
            </a:r>
            <a:endParaRPr lang="en-US" dirty="0"/>
          </a:p>
          <a:p>
            <a:r>
              <a:rPr lang="en-US" dirty="0"/>
              <a:t>Pipes </a:t>
            </a:r>
            <a:r>
              <a:rPr lang="en-US" dirty="0" smtClean="0"/>
              <a:t>(</a:t>
            </a:r>
            <a:r>
              <a:rPr lang="en-US" dirty="0"/>
              <a:t>x | uppercase) can be looked up in documentation.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35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7022</TotalTime>
  <Words>562</Words>
  <Application>Microsoft Office PowerPoint</Application>
  <PresentationFormat>Widescreen</PresentationFormat>
  <Paragraphs>112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</vt:lpstr>
      <vt:lpstr>Learning About Angular</vt:lpstr>
      <vt:lpstr>About Me:</vt:lpstr>
      <vt:lpstr>A Few Notes About Angular</vt:lpstr>
      <vt:lpstr>Why Use Angular?</vt:lpstr>
      <vt:lpstr>Components in Angular</vt:lpstr>
      <vt:lpstr>PowerPoint Presentation</vt:lpstr>
      <vt:lpstr>Component components</vt:lpstr>
      <vt:lpstr>Data Flow in Angular</vt:lpstr>
      <vt:lpstr>More Angular Goodies</vt:lpstr>
      <vt:lpstr>Still MORE Angular Goodies</vt:lpstr>
      <vt:lpstr>Combines easily with TypeScript and RxJs</vt:lpstr>
      <vt:lpstr>But don’t get intimidated!</vt:lpstr>
      <vt:lpstr>Resources to learn more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About Angular</dc:title>
  <dc:creator>Kristen Thayer</dc:creator>
  <cp:lastModifiedBy>Kristen Thayer</cp:lastModifiedBy>
  <cp:revision>25</cp:revision>
  <dcterms:created xsi:type="dcterms:W3CDTF">2017-05-25T22:34:37Z</dcterms:created>
  <dcterms:modified xsi:type="dcterms:W3CDTF">2017-06-01T04:11:17Z</dcterms:modified>
</cp:coreProperties>
</file>